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42803763" cy="302752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B3B3"/>
    <a:srgbClr val="E722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69" autoAdjust="0"/>
    <p:restoredTop sz="94660"/>
  </p:normalViewPr>
  <p:slideViewPr>
    <p:cSldViewPr snapToGrid="0">
      <p:cViewPr varScale="1">
        <p:scale>
          <a:sx n="15" d="100"/>
          <a:sy n="15" d="100"/>
        </p:scale>
        <p:origin x="115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10282" y="4954765"/>
            <a:ext cx="36383199" cy="10540259"/>
          </a:xfrm>
        </p:spPr>
        <p:txBody>
          <a:bodyPr anchor="b"/>
          <a:lstStyle>
            <a:lvl1pPr algn="ctr">
              <a:defRPr sz="26488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50471" y="15901497"/>
            <a:ext cx="32102822" cy="7309499"/>
          </a:xfrm>
        </p:spPr>
        <p:txBody>
          <a:bodyPr/>
          <a:lstStyle>
            <a:lvl1pPr marL="0" indent="0" algn="ctr">
              <a:buNone/>
              <a:defRPr sz="10595"/>
            </a:lvl1pPr>
            <a:lvl2pPr marL="2018355" indent="0" algn="ctr">
              <a:buNone/>
              <a:defRPr sz="8829"/>
            </a:lvl2pPr>
            <a:lvl3pPr marL="4036710" indent="0" algn="ctr">
              <a:buNone/>
              <a:defRPr sz="7946"/>
            </a:lvl3pPr>
            <a:lvl4pPr marL="6055065" indent="0" algn="ctr">
              <a:buNone/>
              <a:defRPr sz="7063"/>
            </a:lvl4pPr>
            <a:lvl5pPr marL="8073420" indent="0" algn="ctr">
              <a:buNone/>
              <a:defRPr sz="7063"/>
            </a:lvl5pPr>
            <a:lvl6pPr marL="10091776" indent="0" algn="ctr">
              <a:buNone/>
              <a:defRPr sz="7063"/>
            </a:lvl6pPr>
            <a:lvl7pPr marL="12110131" indent="0" algn="ctr">
              <a:buNone/>
              <a:defRPr sz="7063"/>
            </a:lvl7pPr>
            <a:lvl8pPr marL="14128486" indent="0" algn="ctr">
              <a:buNone/>
              <a:defRPr sz="7063"/>
            </a:lvl8pPr>
            <a:lvl9pPr marL="16146841" indent="0" algn="ctr">
              <a:buNone/>
              <a:defRPr sz="7063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44DE8-AE3D-40A8-90B8-FB90AC599C3D}" type="datetimeFigureOut">
              <a:rPr lang="en-GB" smtClean="0"/>
              <a:t>26/06/2020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C4D90-E909-4F87-A3D0-77D3250A7A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55495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44DE8-AE3D-40A8-90B8-FB90AC599C3D}" type="datetimeFigureOut">
              <a:rPr lang="en-GB" smtClean="0"/>
              <a:t>26/06/2020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C4D90-E909-4F87-A3D0-77D3250A7A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35526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0631445" y="1611875"/>
            <a:ext cx="9229561" cy="256568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42761" y="1611875"/>
            <a:ext cx="27153637" cy="2565684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44DE8-AE3D-40A8-90B8-FB90AC599C3D}" type="datetimeFigureOut">
              <a:rPr lang="en-GB" smtClean="0"/>
              <a:t>26/06/2020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C4D90-E909-4F87-A3D0-77D3250A7A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7803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44DE8-AE3D-40A8-90B8-FB90AC599C3D}" type="datetimeFigureOut">
              <a:rPr lang="en-GB" smtClean="0"/>
              <a:t>26/06/2020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C4D90-E909-4F87-A3D0-77D3250A7A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6094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20467" y="7547788"/>
            <a:ext cx="36918246" cy="12593645"/>
          </a:xfrm>
        </p:spPr>
        <p:txBody>
          <a:bodyPr anchor="b"/>
          <a:lstStyle>
            <a:lvl1pPr>
              <a:defRPr sz="26488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20467" y="20260574"/>
            <a:ext cx="36918246" cy="6622701"/>
          </a:xfrm>
        </p:spPr>
        <p:txBody>
          <a:bodyPr/>
          <a:lstStyle>
            <a:lvl1pPr marL="0" indent="0">
              <a:buNone/>
              <a:defRPr sz="10595">
                <a:solidFill>
                  <a:schemeClr val="tx1"/>
                </a:solidFill>
              </a:defRPr>
            </a:lvl1pPr>
            <a:lvl2pPr marL="2018355" indent="0">
              <a:buNone/>
              <a:defRPr sz="8829">
                <a:solidFill>
                  <a:schemeClr val="tx1">
                    <a:tint val="75000"/>
                  </a:schemeClr>
                </a:solidFill>
              </a:defRPr>
            </a:lvl2pPr>
            <a:lvl3pPr marL="4036710" indent="0">
              <a:buNone/>
              <a:defRPr sz="7946">
                <a:solidFill>
                  <a:schemeClr val="tx1">
                    <a:tint val="75000"/>
                  </a:schemeClr>
                </a:solidFill>
              </a:defRPr>
            </a:lvl3pPr>
            <a:lvl4pPr marL="6055065" indent="0">
              <a:buNone/>
              <a:defRPr sz="7063">
                <a:solidFill>
                  <a:schemeClr val="tx1">
                    <a:tint val="75000"/>
                  </a:schemeClr>
                </a:solidFill>
              </a:defRPr>
            </a:lvl4pPr>
            <a:lvl5pPr marL="8073420" indent="0">
              <a:buNone/>
              <a:defRPr sz="7063">
                <a:solidFill>
                  <a:schemeClr val="tx1">
                    <a:tint val="75000"/>
                  </a:schemeClr>
                </a:solidFill>
              </a:defRPr>
            </a:lvl5pPr>
            <a:lvl6pPr marL="10091776" indent="0">
              <a:buNone/>
              <a:defRPr sz="7063">
                <a:solidFill>
                  <a:schemeClr val="tx1">
                    <a:tint val="75000"/>
                  </a:schemeClr>
                </a:solidFill>
              </a:defRPr>
            </a:lvl6pPr>
            <a:lvl7pPr marL="12110131" indent="0">
              <a:buNone/>
              <a:defRPr sz="7063">
                <a:solidFill>
                  <a:schemeClr val="tx1">
                    <a:tint val="75000"/>
                  </a:schemeClr>
                </a:solidFill>
              </a:defRPr>
            </a:lvl7pPr>
            <a:lvl8pPr marL="14128486" indent="0">
              <a:buNone/>
              <a:defRPr sz="7063">
                <a:solidFill>
                  <a:schemeClr val="tx1">
                    <a:tint val="75000"/>
                  </a:schemeClr>
                </a:solidFill>
              </a:defRPr>
            </a:lvl8pPr>
            <a:lvl9pPr marL="16146841" indent="0">
              <a:buNone/>
              <a:defRPr sz="706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44DE8-AE3D-40A8-90B8-FB90AC599C3D}" type="datetimeFigureOut">
              <a:rPr lang="en-GB" smtClean="0"/>
              <a:t>26/06/2020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C4D90-E909-4F87-A3D0-77D3250A7A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12309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42759" y="8059374"/>
            <a:ext cx="18191599" cy="1920934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669405" y="8059374"/>
            <a:ext cx="18191599" cy="1920934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44DE8-AE3D-40A8-90B8-FB90AC599C3D}" type="datetimeFigureOut">
              <a:rPr lang="en-GB" smtClean="0"/>
              <a:t>26/06/2020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C4D90-E909-4F87-A3D0-77D3250A7A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81628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48334" y="1611882"/>
            <a:ext cx="36918246" cy="585180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48339" y="7421634"/>
            <a:ext cx="18107995" cy="3637228"/>
          </a:xfrm>
        </p:spPr>
        <p:txBody>
          <a:bodyPr anchor="b"/>
          <a:lstStyle>
            <a:lvl1pPr marL="0" indent="0">
              <a:buNone/>
              <a:defRPr sz="10595" b="1"/>
            </a:lvl1pPr>
            <a:lvl2pPr marL="2018355" indent="0">
              <a:buNone/>
              <a:defRPr sz="8829" b="1"/>
            </a:lvl2pPr>
            <a:lvl3pPr marL="4036710" indent="0">
              <a:buNone/>
              <a:defRPr sz="7946" b="1"/>
            </a:lvl3pPr>
            <a:lvl4pPr marL="6055065" indent="0">
              <a:buNone/>
              <a:defRPr sz="7063" b="1"/>
            </a:lvl4pPr>
            <a:lvl5pPr marL="8073420" indent="0">
              <a:buNone/>
              <a:defRPr sz="7063" b="1"/>
            </a:lvl5pPr>
            <a:lvl6pPr marL="10091776" indent="0">
              <a:buNone/>
              <a:defRPr sz="7063" b="1"/>
            </a:lvl6pPr>
            <a:lvl7pPr marL="12110131" indent="0">
              <a:buNone/>
              <a:defRPr sz="7063" b="1"/>
            </a:lvl7pPr>
            <a:lvl8pPr marL="14128486" indent="0">
              <a:buNone/>
              <a:defRPr sz="7063" b="1"/>
            </a:lvl8pPr>
            <a:lvl9pPr marL="16146841" indent="0">
              <a:buNone/>
              <a:defRPr sz="7063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48339" y="11058863"/>
            <a:ext cx="18107995" cy="1626592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1669408" y="7421634"/>
            <a:ext cx="18197174" cy="3637228"/>
          </a:xfrm>
        </p:spPr>
        <p:txBody>
          <a:bodyPr anchor="b"/>
          <a:lstStyle>
            <a:lvl1pPr marL="0" indent="0">
              <a:buNone/>
              <a:defRPr sz="10595" b="1"/>
            </a:lvl1pPr>
            <a:lvl2pPr marL="2018355" indent="0">
              <a:buNone/>
              <a:defRPr sz="8829" b="1"/>
            </a:lvl2pPr>
            <a:lvl3pPr marL="4036710" indent="0">
              <a:buNone/>
              <a:defRPr sz="7946" b="1"/>
            </a:lvl3pPr>
            <a:lvl4pPr marL="6055065" indent="0">
              <a:buNone/>
              <a:defRPr sz="7063" b="1"/>
            </a:lvl4pPr>
            <a:lvl5pPr marL="8073420" indent="0">
              <a:buNone/>
              <a:defRPr sz="7063" b="1"/>
            </a:lvl5pPr>
            <a:lvl6pPr marL="10091776" indent="0">
              <a:buNone/>
              <a:defRPr sz="7063" b="1"/>
            </a:lvl6pPr>
            <a:lvl7pPr marL="12110131" indent="0">
              <a:buNone/>
              <a:defRPr sz="7063" b="1"/>
            </a:lvl7pPr>
            <a:lvl8pPr marL="14128486" indent="0">
              <a:buNone/>
              <a:defRPr sz="7063" b="1"/>
            </a:lvl8pPr>
            <a:lvl9pPr marL="16146841" indent="0">
              <a:buNone/>
              <a:defRPr sz="7063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1669408" y="11058863"/>
            <a:ext cx="18197174" cy="1626592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44DE8-AE3D-40A8-90B8-FB90AC599C3D}" type="datetimeFigureOut">
              <a:rPr lang="en-GB" smtClean="0"/>
              <a:t>26/06/2020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C4D90-E909-4F87-A3D0-77D3250A7A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5207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44DE8-AE3D-40A8-90B8-FB90AC599C3D}" type="datetimeFigureOut">
              <a:rPr lang="en-GB" smtClean="0"/>
              <a:t>26/06/2020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C4D90-E909-4F87-A3D0-77D3250A7A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48770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44DE8-AE3D-40A8-90B8-FB90AC599C3D}" type="datetimeFigureOut">
              <a:rPr lang="en-GB" smtClean="0"/>
              <a:t>26/06/2020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C4D90-E909-4F87-A3D0-77D3250A7A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45187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48334" y="2018348"/>
            <a:ext cx="13805328" cy="7064216"/>
          </a:xfrm>
        </p:spPr>
        <p:txBody>
          <a:bodyPr anchor="b"/>
          <a:lstStyle>
            <a:lvl1pPr>
              <a:defRPr sz="14127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197174" y="4359077"/>
            <a:ext cx="21669405" cy="21515024"/>
          </a:xfrm>
        </p:spPr>
        <p:txBody>
          <a:bodyPr/>
          <a:lstStyle>
            <a:lvl1pPr>
              <a:defRPr sz="14127"/>
            </a:lvl1pPr>
            <a:lvl2pPr>
              <a:defRPr sz="12361"/>
            </a:lvl2pPr>
            <a:lvl3pPr>
              <a:defRPr sz="10595"/>
            </a:lvl3pPr>
            <a:lvl4pPr>
              <a:defRPr sz="8829"/>
            </a:lvl4pPr>
            <a:lvl5pPr>
              <a:defRPr sz="8829"/>
            </a:lvl5pPr>
            <a:lvl6pPr>
              <a:defRPr sz="8829"/>
            </a:lvl6pPr>
            <a:lvl7pPr>
              <a:defRPr sz="8829"/>
            </a:lvl7pPr>
            <a:lvl8pPr>
              <a:defRPr sz="8829"/>
            </a:lvl8pPr>
            <a:lvl9pPr>
              <a:defRPr sz="8829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48334" y="9082564"/>
            <a:ext cx="13805328" cy="16826573"/>
          </a:xfrm>
        </p:spPr>
        <p:txBody>
          <a:bodyPr/>
          <a:lstStyle>
            <a:lvl1pPr marL="0" indent="0">
              <a:buNone/>
              <a:defRPr sz="7063"/>
            </a:lvl1pPr>
            <a:lvl2pPr marL="2018355" indent="0">
              <a:buNone/>
              <a:defRPr sz="6180"/>
            </a:lvl2pPr>
            <a:lvl3pPr marL="4036710" indent="0">
              <a:buNone/>
              <a:defRPr sz="5298"/>
            </a:lvl3pPr>
            <a:lvl4pPr marL="6055065" indent="0">
              <a:buNone/>
              <a:defRPr sz="4415"/>
            </a:lvl4pPr>
            <a:lvl5pPr marL="8073420" indent="0">
              <a:buNone/>
              <a:defRPr sz="4415"/>
            </a:lvl5pPr>
            <a:lvl6pPr marL="10091776" indent="0">
              <a:buNone/>
              <a:defRPr sz="4415"/>
            </a:lvl6pPr>
            <a:lvl7pPr marL="12110131" indent="0">
              <a:buNone/>
              <a:defRPr sz="4415"/>
            </a:lvl7pPr>
            <a:lvl8pPr marL="14128486" indent="0">
              <a:buNone/>
              <a:defRPr sz="4415"/>
            </a:lvl8pPr>
            <a:lvl9pPr marL="16146841" indent="0">
              <a:buNone/>
              <a:defRPr sz="4415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44DE8-AE3D-40A8-90B8-FB90AC599C3D}" type="datetimeFigureOut">
              <a:rPr lang="en-GB" smtClean="0"/>
              <a:t>26/06/2020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C4D90-E909-4F87-A3D0-77D3250A7A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68200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48334" y="2018348"/>
            <a:ext cx="13805328" cy="7064216"/>
          </a:xfrm>
        </p:spPr>
        <p:txBody>
          <a:bodyPr anchor="b"/>
          <a:lstStyle>
            <a:lvl1pPr>
              <a:defRPr sz="14127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8197174" y="4359077"/>
            <a:ext cx="21669405" cy="21515024"/>
          </a:xfrm>
        </p:spPr>
        <p:txBody>
          <a:bodyPr anchor="t"/>
          <a:lstStyle>
            <a:lvl1pPr marL="0" indent="0">
              <a:buNone/>
              <a:defRPr sz="14127"/>
            </a:lvl1pPr>
            <a:lvl2pPr marL="2018355" indent="0">
              <a:buNone/>
              <a:defRPr sz="12361"/>
            </a:lvl2pPr>
            <a:lvl3pPr marL="4036710" indent="0">
              <a:buNone/>
              <a:defRPr sz="10595"/>
            </a:lvl3pPr>
            <a:lvl4pPr marL="6055065" indent="0">
              <a:buNone/>
              <a:defRPr sz="8829"/>
            </a:lvl4pPr>
            <a:lvl5pPr marL="8073420" indent="0">
              <a:buNone/>
              <a:defRPr sz="8829"/>
            </a:lvl5pPr>
            <a:lvl6pPr marL="10091776" indent="0">
              <a:buNone/>
              <a:defRPr sz="8829"/>
            </a:lvl6pPr>
            <a:lvl7pPr marL="12110131" indent="0">
              <a:buNone/>
              <a:defRPr sz="8829"/>
            </a:lvl7pPr>
            <a:lvl8pPr marL="14128486" indent="0">
              <a:buNone/>
              <a:defRPr sz="8829"/>
            </a:lvl8pPr>
            <a:lvl9pPr marL="16146841" indent="0">
              <a:buNone/>
              <a:defRPr sz="8829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48334" y="9082564"/>
            <a:ext cx="13805328" cy="16826573"/>
          </a:xfrm>
        </p:spPr>
        <p:txBody>
          <a:bodyPr/>
          <a:lstStyle>
            <a:lvl1pPr marL="0" indent="0">
              <a:buNone/>
              <a:defRPr sz="7063"/>
            </a:lvl1pPr>
            <a:lvl2pPr marL="2018355" indent="0">
              <a:buNone/>
              <a:defRPr sz="6180"/>
            </a:lvl2pPr>
            <a:lvl3pPr marL="4036710" indent="0">
              <a:buNone/>
              <a:defRPr sz="5298"/>
            </a:lvl3pPr>
            <a:lvl4pPr marL="6055065" indent="0">
              <a:buNone/>
              <a:defRPr sz="4415"/>
            </a:lvl4pPr>
            <a:lvl5pPr marL="8073420" indent="0">
              <a:buNone/>
              <a:defRPr sz="4415"/>
            </a:lvl5pPr>
            <a:lvl6pPr marL="10091776" indent="0">
              <a:buNone/>
              <a:defRPr sz="4415"/>
            </a:lvl6pPr>
            <a:lvl7pPr marL="12110131" indent="0">
              <a:buNone/>
              <a:defRPr sz="4415"/>
            </a:lvl7pPr>
            <a:lvl8pPr marL="14128486" indent="0">
              <a:buNone/>
              <a:defRPr sz="4415"/>
            </a:lvl8pPr>
            <a:lvl9pPr marL="16146841" indent="0">
              <a:buNone/>
              <a:defRPr sz="4415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44DE8-AE3D-40A8-90B8-FB90AC599C3D}" type="datetimeFigureOut">
              <a:rPr lang="en-GB" smtClean="0"/>
              <a:t>26/06/2020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C4D90-E909-4F87-A3D0-77D3250A7A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76085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942759" y="1611882"/>
            <a:ext cx="36918246" cy="58518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42759" y="8059374"/>
            <a:ext cx="36918246" cy="19209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942759" y="28060644"/>
            <a:ext cx="9630847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29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144DE8-AE3D-40A8-90B8-FB90AC599C3D}" type="datetimeFigureOut">
              <a:rPr lang="en-GB" smtClean="0"/>
              <a:t>26/06/2020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178747" y="28060644"/>
            <a:ext cx="14446270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29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0230157" y="28060644"/>
            <a:ext cx="9630847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29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EC4D90-E909-4F87-A3D0-77D3250A7A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56679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4036710" rtl="0" eaLnBrk="1" latinLnBrk="0" hangingPunct="1">
        <a:lnSpc>
          <a:spcPct val="90000"/>
        </a:lnSpc>
        <a:spcBef>
          <a:spcPct val="0"/>
        </a:spcBef>
        <a:buNone/>
        <a:defRPr sz="1942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09178" indent="-1009178" algn="l" defTabSz="4036710" rtl="0" eaLnBrk="1" latinLnBrk="0" hangingPunct="1">
        <a:lnSpc>
          <a:spcPct val="90000"/>
        </a:lnSpc>
        <a:spcBef>
          <a:spcPts val="4415"/>
        </a:spcBef>
        <a:buFont typeface="Arial" panose="020B0604020202020204" pitchFamily="34" charset="0"/>
        <a:buChar char="•"/>
        <a:defRPr sz="12361" kern="1200">
          <a:solidFill>
            <a:schemeClr val="tx1"/>
          </a:solidFill>
          <a:latin typeface="+mn-lt"/>
          <a:ea typeface="+mn-ea"/>
          <a:cs typeface="+mn-cs"/>
        </a:defRPr>
      </a:lvl1pPr>
      <a:lvl2pPr marL="3027533" indent="-1009178" algn="l" defTabSz="4036710" rtl="0" eaLnBrk="1" latinLnBrk="0" hangingPunct="1">
        <a:lnSpc>
          <a:spcPct val="90000"/>
        </a:lnSpc>
        <a:spcBef>
          <a:spcPts val="2207"/>
        </a:spcBef>
        <a:buFont typeface="Arial" panose="020B0604020202020204" pitchFamily="34" charset="0"/>
        <a:buChar char="•"/>
        <a:defRPr sz="10595" kern="1200">
          <a:solidFill>
            <a:schemeClr val="tx1"/>
          </a:solidFill>
          <a:latin typeface="+mn-lt"/>
          <a:ea typeface="+mn-ea"/>
          <a:cs typeface="+mn-cs"/>
        </a:defRPr>
      </a:lvl2pPr>
      <a:lvl3pPr marL="5045888" indent="-1009178" algn="l" defTabSz="4036710" rtl="0" eaLnBrk="1" latinLnBrk="0" hangingPunct="1">
        <a:lnSpc>
          <a:spcPct val="90000"/>
        </a:lnSpc>
        <a:spcBef>
          <a:spcPts val="2207"/>
        </a:spcBef>
        <a:buFont typeface="Arial" panose="020B0604020202020204" pitchFamily="34" charset="0"/>
        <a:buChar char="•"/>
        <a:defRPr sz="8829" kern="1200">
          <a:solidFill>
            <a:schemeClr val="tx1"/>
          </a:solidFill>
          <a:latin typeface="+mn-lt"/>
          <a:ea typeface="+mn-ea"/>
          <a:cs typeface="+mn-cs"/>
        </a:defRPr>
      </a:lvl3pPr>
      <a:lvl4pPr marL="7064243" indent="-1009178" algn="l" defTabSz="4036710" rtl="0" eaLnBrk="1" latinLnBrk="0" hangingPunct="1">
        <a:lnSpc>
          <a:spcPct val="90000"/>
        </a:lnSpc>
        <a:spcBef>
          <a:spcPts val="2207"/>
        </a:spcBef>
        <a:buFont typeface="Arial" panose="020B0604020202020204" pitchFamily="34" charset="0"/>
        <a:buChar char="•"/>
        <a:defRPr sz="7946" kern="1200">
          <a:solidFill>
            <a:schemeClr val="tx1"/>
          </a:solidFill>
          <a:latin typeface="+mn-lt"/>
          <a:ea typeface="+mn-ea"/>
          <a:cs typeface="+mn-cs"/>
        </a:defRPr>
      </a:lvl4pPr>
      <a:lvl5pPr marL="9082598" indent="-1009178" algn="l" defTabSz="4036710" rtl="0" eaLnBrk="1" latinLnBrk="0" hangingPunct="1">
        <a:lnSpc>
          <a:spcPct val="90000"/>
        </a:lnSpc>
        <a:spcBef>
          <a:spcPts val="2207"/>
        </a:spcBef>
        <a:buFont typeface="Arial" panose="020B0604020202020204" pitchFamily="34" charset="0"/>
        <a:buChar char="•"/>
        <a:defRPr sz="7946" kern="1200">
          <a:solidFill>
            <a:schemeClr val="tx1"/>
          </a:solidFill>
          <a:latin typeface="+mn-lt"/>
          <a:ea typeface="+mn-ea"/>
          <a:cs typeface="+mn-cs"/>
        </a:defRPr>
      </a:lvl5pPr>
      <a:lvl6pPr marL="11100953" indent="-1009178" algn="l" defTabSz="4036710" rtl="0" eaLnBrk="1" latinLnBrk="0" hangingPunct="1">
        <a:lnSpc>
          <a:spcPct val="90000"/>
        </a:lnSpc>
        <a:spcBef>
          <a:spcPts val="2207"/>
        </a:spcBef>
        <a:buFont typeface="Arial" panose="020B0604020202020204" pitchFamily="34" charset="0"/>
        <a:buChar char="•"/>
        <a:defRPr sz="7946" kern="1200">
          <a:solidFill>
            <a:schemeClr val="tx1"/>
          </a:solidFill>
          <a:latin typeface="+mn-lt"/>
          <a:ea typeface="+mn-ea"/>
          <a:cs typeface="+mn-cs"/>
        </a:defRPr>
      </a:lvl6pPr>
      <a:lvl7pPr marL="13119308" indent="-1009178" algn="l" defTabSz="4036710" rtl="0" eaLnBrk="1" latinLnBrk="0" hangingPunct="1">
        <a:lnSpc>
          <a:spcPct val="90000"/>
        </a:lnSpc>
        <a:spcBef>
          <a:spcPts val="2207"/>
        </a:spcBef>
        <a:buFont typeface="Arial" panose="020B0604020202020204" pitchFamily="34" charset="0"/>
        <a:buChar char="•"/>
        <a:defRPr sz="7946" kern="1200">
          <a:solidFill>
            <a:schemeClr val="tx1"/>
          </a:solidFill>
          <a:latin typeface="+mn-lt"/>
          <a:ea typeface="+mn-ea"/>
          <a:cs typeface="+mn-cs"/>
        </a:defRPr>
      </a:lvl7pPr>
      <a:lvl8pPr marL="15137663" indent="-1009178" algn="l" defTabSz="4036710" rtl="0" eaLnBrk="1" latinLnBrk="0" hangingPunct="1">
        <a:lnSpc>
          <a:spcPct val="90000"/>
        </a:lnSpc>
        <a:spcBef>
          <a:spcPts val="2207"/>
        </a:spcBef>
        <a:buFont typeface="Arial" panose="020B0604020202020204" pitchFamily="34" charset="0"/>
        <a:buChar char="•"/>
        <a:defRPr sz="7946" kern="1200">
          <a:solidFill>
            <a:schemeClr val="tx1"/>
          </a:solidFill>
          <a:latin typeface="+mn-lt"/>
          <a:ea typeface="+mn-ea"/>
          <a:cs typeface="+mn-cs"/>
        </a:defRPr>
      </a:lvl8pPr>
      <a:lvl9pPr marL="17156019" indent="-1009178" algn="l" defTabSz="4036710" rtl="0" eaLnBrk="1" latinLnBrk="0" hangingPunct="1">
        <a:lnSpc>
          <a:spcPct val="90000"/>
        </a:lnSpc>
        <a:spcBef>
          <a:spcPts val="2207"/>
        </a:spcBef>
        <a:buFont typeface="Arial" panose="020B0604020202020204" pitchFamily="34" charset="0"/>
        <a:buChar char="•"/>
        <a:defRPr sz="794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036710" rtl="0" eaLnBrk="1" latinLnBrk="0" hangingPunct="1">
        <a:defRPr sz="7946" kern="1200">
          <a:solidFill>
            <a:schemeClr val="tx1"/>
          </a:solidFill>
          <a:latin typeface="+mn-lt"/>
          <a:ea typeface="+mn-ea"/>
          <a:cs typeface="+mn-cs"/>
        </a:defRPr>
      </a:lvl1pPr>
      <a:lvl2pPr marL="2018355" algn="l" defTabSz="4036710" rtl="0" eaLnBrk="1" latinLnBrk="0" hangingPunct="1">
        <a:defRPr sz="7946" kern="1200">
          <a:solidFill>
            <a:schemeClr val="tx1"/>
          </a:solidFill>
          <a:latin typeface="+mn-lt"/>
          <a:ea typeface="+mn-ea"/>
          <a:cs typeface="+mn-cs"/>
        </a:defRPr>
      </a:lvl2pPr>
      <a:lvl3pPr marL="4036710" algn="l" defTabSz="4036710" rtl="0" eaLnBrk="1" latinLnBrk="0" hangingPunct="1">
        <a:defRPr sz="7946" kern="1200">
          <a:solidFill>
            <a:schemeClr val="tx1"/>
          </a:solidFill>
          <a:latin typeface="+mn-lt"/>
          <a:ea typeface="+mn-ea"/>
          <a:cs typeface="+mn-cs"/>
        </a:defRPr>
      </a:lvl3pPr>
      <a:lvl4pPr marL="6055065" algn="l" defTabSz="4036710" rtl="0" eaLnBrk="1" latinLnBrk="0" hangingPunct="1">
        <a:defRPr sz="7946" kern="1200">
          <a:solidFill>
            <a:schemeClr val="tx1"/>
          </a:solidFill>
          <a:latin typeface="+mn-lt"/>
          <a:ea typeface="+mn-ea"/>
          <a:cs typeface="+mn-cs"/>
        </a:defRPr>
      </a:lvl4pPr>
      <a:lvl5pPr marL="8073420" algn="l" defTabSz="4036710" rtl="0" eaLnBrk="1" latinLnBrk="0" hangingPunct="1">
        <a:defRPr sz="7946" kern="1200">
          <a:solidFill>
            <a:schemeClr val="tx1"/>
          </a:solidFill>
          <a:latin typeface="+mn-lt"/>
          <a:ea typeface="+mn-ea"/>
          <a:cs typeface="+mn-cs"/>
        </a:defRPr>
      </a:lvl5pPr>
      <a:lvl6pPr marL="10091776" algn="l" defTabSz="4036710" rtl="0" eaLnBrk="1" latinLnBrk="0" hangingPunct="1">
        <a:defRPr sz="7946" kern="1200">
          <a:solidFill>
            <a:schemeClr val="tx1"/>
          </a:solidFill>
          <a:latin typeface="+mn-lt"/>
          <a:ea typeface="+mn-ea"/>
          <a:cs typeface="+mn-cs"/>
        </a:defRPr>
      </a:lvl6pPr>
      <a:lvl7pPr marL="12110131" algn="l" defTabSz="4036710" rtl="0" eaLnBrk="1" latinLnBrk="0" hangingPunct="1">
        <a:defRPr sz="7946" kern="1200">
          <a:solidFill>
            <a:schemeClr val="tx1"/>
          </a:solidFill>
          <a:latin typeface="+mn-lt"/>
          <a:ea typeface="+mn-ea"/>
          <a:cs typeface="+mn-cs"/>
        </a:defRPr>
      </a:lvl7pPr>
      <a:lvl8pPr marL="14128486" algn="l" defTabSz="4036710" rtl="0" eaLnBrk="1" latinLnBrk="0" hangingPunct="1">
        <a:defRPr sz="7946" kern="1200">
          <a:solidFill>
            <a:schemeClr val="tx1"/>
          </a:solidFill>
          <a:latin typeface="+mn-lt"/>
          <a:ea typeface="+mn-ea"/>
          <a:cs typeface="+mn-cs"/>
        </a:defRPr>
      </a:lvl8pPr>
      <a:lvl9pPr marL="16146841" algn="l" defTabSz="4036710" rtl="0" eaLnBrk="1" latinLnBrk="0" hangingPunct="1">
        <a:defRPr sz="794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42803763" cy="4115983"/>
          </a:xfrm>
          <a:prstGeom prst="rect">
            <a:avLst/>
          </a:prstGeom>
          <a:solidFill>
            <a:srgbClr val="E72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64"/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3126658" y="297559"/>
            <a:ext cx="36133548" cy="1720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57B6B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21024" tIns="21024" rIns="21024" bIns="21024" numCol="1" anchor="t" anchorCtr="0" compatLnSpc="1">
            <a:prstTxWarp prst="textNoShape">
              <a:avLst/>
            </a:prstTxWarp>
          </a:bodyPr>
          <a:lstStyle/>
          <a:p>
            <a:pPr lvl="0" algn="ctr"/>
            <a:r>
              <a:rPr lang="en-US" sz="6600" b="1" dirty="0">
                <a:solidFill>
                  <a:prstClr val="white"/>
                </a:solidFill>
                <a:cs typeface="Lato" panose="020F0502020204030203" pitchFamily="34" charset="0"/>
              </a:rPr>
              <a:t>Drug use, </a:t>
            </a:r>
            <a:r>
              <a:rPr lang="en-US" sz="6600" b="1" dirty="0" smtClean="0">
                <a:solidFill>
                  <a:prstClr val="white"/>
                </a:solidFill>
                <a:cs typeface="Lato" panose="020F0502020204030203" pitchFamily="34" charset="0"/>
              </a:rPr>
              <a:t>Inflammation </a:t>
            </a:r>
            <a:r>
              <a:rPr lang="en-US" sz="6600" b="1" dirty="0">
                <a:solidFill>
                  <a:prstClr val="white"/>
                </a:solidFill>
                <a:cs typeface="Lato" panose="020F0502020204030203" pitchFamily="34" charset="0"/>
              </a:rPr>
              <a:t>and </a:t>
            </a:r>
            <a:r>
              <a:rPr lang="en-US" sz="6600" b="1" dirty="0" smtClean="0">
                <a:solidFill>
                  <a:prstClr val="white"/>
                </a:solidFill>
                <a:cs typeface="Lato" panose="020F0502020204030203" pitchFamily="34" charset="0"/>
              </a:rPr>
              <a:t>Cardiac Overload </a:t>
            </a:r>
            <a:r>
              <a:rPr lang="en-US" sz="6600" b="1" dirty="0">
                <a:solidFill>
                  <a:prstClr val="white"/>
                </a:solidFill>
                <a:cs typeface="Lato" panose="020F0502020204030203" pitchFamily="34" charset="0"/>
              </a:rPr>
              <a:t>in </a:t>
            </a:r>
            <a:r>
              <a:rPr lang="en-US" sz="6600" b="1" dirty="0" smtClean="0">
                <a:solidFill>
                  <a:prstClr val="white"/>
                </a:solidFill>
                <a:cs typeface="Lato" panose="020F0502020204030203" pitchFamily="34" charset="0"/>
              </a:rPr>
              <a:t>Women Living </a:t>
            </a:r>
            <a:r>
              <a:rPr lang="en-US" sz="6600" b="1" dirty="0">
                <a:solidFill>
                  <a:prstClr val="white"/>
                </a:solidFill>
                <a:cs typeface="Lato" panose="020F0502020204030203" pitchFamily="34" charset="0"/>
              </a:rPr>
              <a:t>with HIV </a:t>
            </a:r>
            <a:endParaRPr lang="en-US" sz="6600" b="1" dirty="0" smtClean="0">
              <a:solidFill>
                <a:prstClr val="white"/>
              </a:solidFill>
              <a:cs typeface="Lato" panose="020F0502020204030203" pitchFamily="34" charset="0"/>
            </a:endParaRPr>
          </a:p>
          <a:p>
            <a:pPr lvl="0" algn="ctr"/>
            <a:r>
              <a:rPr lang="en-US" sz="6600" b="1" dirty="0" smtClean="0">
                <a:solidFill>
                  <a:prstClr val="white"/>
                </a:solidFill>
                <a:cs typeface="Lato" panose="020F0502020204030203" pitchFamily="34" charset="0"/>
              </a:rPr>
              <a:t>who </a:t>
            </a:r>
            <a:r>
              <a:rPr lang="en-US" sz="6600" b="1" dirty="0" smtClean="0">
                <a:solidFill>
                  <a:prstClr val="white"/>
                </a:solidFill>
                <a:cs typeface="Lato" panose="020F0502020204030203" pitchFamily="34" charset="0"/>
              </a:rPr>
              <a:t>Experience Homelessness </a:t>
            </a:r>
            <a:r>
              <a:rPr lang="en-US" sz="6600" b="1" dirty="0">
                <a:solidFill>
                  <a:prstClr val="white"/>
                </a:solidFill>
                <a:cs typeface="Lato" panose="020F0502020204030203" pitchFamily="34" charset="0"/>
              </a:rPr>
              <a:t>and </a:t>
            </a:r>
            <a:r>
              <a:rPr lang="en-US" sz="6600" b="1" dirty="0" smtClean="0">
                <a:solidFill>
                  <a:prstClr val="white"/>
                </a:solidFill>
                <a:cs typeface="Lato" panose="020F0502020204030203" pitchFamily="34" charset="0"/>
              </a:rPr>
              <a:t>Housing Instability </a:t>
            </a:r>
            <a:endParaRPr lang="en-US" sz="6600" dirty="0">
              <a:solidFill>
                <a:prstClr val="white"/>
              </a:solidFill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306529" y="2647239"/>
            <a:ext cx="34570219" cy="8531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57B6B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21024" tIns="21024" rIns="21024" bIns="21024" numCol="1" anchor="t" anchorCtr="0" compatLnSpc="1">
            <a:prstTxWarp prst="textNoShape">
              <a:avLst/>
            </a:prstTxWarp>
          </a:bodyPr>
          <a:lstStyle/>
          <a:p>
            <a:pPr algn="ctr" defTabSz="52557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4400" dirty="0" smtClean="0">
                <a:solidFill>
                  <a:schemeClr val="bg1"/>
                </a:solidFill>
              </a:rPr>
              <a:t>Elise Riley, </a:t>
            </a:r>
            <a:r>
              <a:rPr lang="en-US" altLang="en-US" sz="4400" dirty="0">
                <a:solidFill>
                  <a:schemeClr val="bg1"/>
                </a:solidFill>
              </a:rPr>
              <a:t>Eric </a:t>
            </a:r>
            <a:r>
              <a:rPr lang="en-US" altLang="en-US" sz="4400" dirty="0" smtClean="0">
                <a:solidFill>
                  <a:schemeClr val="bg1"/>
                </a:solidFill>
              </a:rPr>
              <a:t>Vittinghoff, </a:t>
            </a:r>
            <a:r>
              <a:rPr lang="en-US" altLang="en-US" sz="4400" dirty="0">
                <a:solidFill>
                  <a:schemeClr val="bg1"/>
                </a:solidFill>
              </a:rPr>
              <a:t>Gabriele Beck-Engeser, Phillip Coffin, Phyllis Tien, Priscilla Hsue, Alan Wu, Kara Lynch, </a:t>
            </a:r>
            <a:r>
              <a:rPr lang="en-US" altLang="en-US" sz="4400" dirty="0" err="1">
                <a:solidFill>
                  <a:schemeClr val="bg1"/>
                </a:solidFill>
              </a:rPr>
              <a:t>Dhruv</a:t>
            </a:r>
            <a:r>
              <a:rPr lang="en-US" altLang="en-US" sz="4400" dirty="0">
                <a:solidFill>
                  <a:schemeClr val="bg1"/>
                </a:solidFill>
              </a:rPr>
              <a:t> </a:t>
            </a:r>
            <a:r>
              <a:rPr lang="en-US" altLang="en-US" sz="4400" dirty="0" err="1">
                <a:solidFill>
                  <a:schemeClr val="bg1"/>
                </a:solidFill>
              </a:rPr>
              <a:t>Kazi</a:t>
            </a:r>
            <a:r>
              <a:rPr lang="en-US" altLang="en-US" sz="4400" dirty="0">
                <a:solidFill>
                  <a:schemeClr val="bg1"/>
                </a:solidFill>
              </a:rPr>
              <a:t> and Peter </a:t>
            </a:r>
            <a:r>
              <a:rPr lang="en-US" altLang="en-US" sz="4400" dirty="0" smtClean="0">
                <a:solidFill>
                  <a:schemeClr val="bg1"/>
                </a:solidFill>
              </a:rPr>
              <a:t>Hunt</a:t>
            </a:r>
          </a:p>
          <a:p>
            <a:pPr algn="ctr" defTabSz="52557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4400" i="1" dirty="0" smtClean="0">
                <a:solidFill>
                  <a:schemeClr val="bg1"/>
                </a:solidFill>
              </a:rPr>
              <a:t>University of California, San Francisco, School of Medicine </a:t>
            </a:r>
            <a:endParaRPr lang="en-US" altLang="en-US" sz="4400" i="1" dirty="0">
              <a:solidFill>
                <a:schemeClr val="bg1"/>
              </a:solidFill>
            </a:endParaRPr>
          </a:p>
        </p:txBody>
      </p:sp>
      <p:cxnSp>
        <p:nvCxnSpPr>
          <p:cNvPr id="1035" name="AutoShape 11"/>
          <p:cNvCxnSpPr>
            <a:cxnSpLocks noChangeShapeType="1"/>
          </p:cNvCxnSpPr>
          <p:nvPr/>
        </p:nvCxnSpPr>
        <p:spPr bwMode="auto">
          <a:xfrm>
            <a:off x="11940877" y="28863607"/>
            <a:ext cx="18922008" cy="0"/>
          </a:xfrm>
          <a:prstGeom prst="straightConnector1">
            <a:avLst/>
          </a:prstGeom>
          <a:noFill/>
          <a:ln w="76200">
            <a:solidFill>
              <a:srgbClr val="EF402A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</p:cxnSp>
      <p:sp>
        <p:nvSpPr>
          <p:cNvPr id="2" name="Rectangle 1"/>
          <p:cNvSpPr/>
          <p:nvPr/>
        </p:nvSpPr>
        <p:spPr>
          <a:xfrm>
            <a:off x="0" y="28863607"/>
            <a:ext cx="42803763" cy="1411605"/>
          </a:xfrm>
          <a:prstGeom prst="rect">
            <a:avLst/>
          </a:prstGeom>
          <a:solidFill>
            <a:srgbClr val="E72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64"/>
          </a:p>
        </p:txBody>
      </p:sp>
      <p:sp>
        <p:nvSpPr>
          <p:cNvPr id="14" name="TextBox 13"/>
          <p:cNvSpPr txBox="1"/>
          <p:nvPr/>
        </p:nvSpPr>
        <p:spPr>
          <a:xfrm>
            <a:off x="275770" y="29178175"/>
            <a:ext cx="8348516" cy="8202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365" b="1" dirty="0">
                <a:solidFill>
                  <a:schemeClr val="bg1"/>
                </a:solidFill>
                <a:latin typeface="Century Gothic" panose="020B0502020202020204" pitchFamily="34" charset="0"/>
              </a:rPr>
              <a:t>PRESENTED AT THE 23</a:t>
            </a:r>
            <a:r>
              <a:rPr lang="en-GB" sz="2365" b="1" baseline="30000" dirty="0">
                <a:solidFill>
                  <a:schemeClr val="bg1"/>
                </a:solidFill>
                <a:latin typeface="Century Gothic" panose="020B0502020202020204" pitchFamily="34" charset="0"/>
              </a:rPr>
              <a:t>RD</a:t>
            </a:r>
            <a:r>
              <a:rPr lang="en-GB" sz="2365" b="1" dirty="0">
                <a:solidFill>
                  <a:schemeClr val="bg1"/>
                </a:solidFill>
                <a:latin typeface="Century Gothic" panose="020B0502020202020204" pitchFamily="34" charset="0"/>
              </a:rPr>
              <a:t> INTERNATIONAL AIDS CONFERENCE (AIDS 2020) </a:t>
            </a:r>
            <a:r>
              <a:rPr lang="es-ES" sz="2365" b="1" dirty="0">
                <a:solidFill>
                  <a:schemeClr val="bg1"/>
                </a:solidFill>
                <a:latin typeface="Century Gothic" panose="020B0502020202020204" pitchFamily="34" charset="0"/>
              </a:rPr>
              <a:t>| 6-10 JULY 2020</a:t>
            </a:r>
            <a:endParaRPr lang="en-GB" sz="2365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92854" y="29111273"/>
            <a:ext cx="5430051" cy="916274"/>
          </a:xfrm>
          <a:prstGeom prst="rect">
            <a:avLst/>
          </a:prstGeom>
        </p:spPr>
      </p:pic>
      <p:sp>
        <p:nvSpPr>
          <p:cNvPr id="15" name="Text Box 4"/>
          <p:cNvSpPr txBox="1">
            <a:spLocks noChangeArrowheads="1"/>
          </p:cNvSpPr>
          <p:nvPr/>
        </p:nvSpPr>
        <p:spPr bwMode="auto">
          <a:xfrm>
            <a:off x="12909061" y="4338683"/>
            <a:ext cx="16168859" cy="2393620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/>
          <a:extLst/>
        </p:spPr>
        <p:txBody>
          <a:bodyPr vert="horz" wrap="square" lIns="21024" tIns="21024" rIns="21024" bIns="21024" numCol="1" anchor="t" anchorCtr="0" compatLnSpc="1">
            <a:prstTxWarp prst="textNoShape">
              <a:avLst/>
            </a:prstTxWarp>
          </a:bodyPr>
          <a:lstStyle/>
          <a:p>
            <a:pPr marL="548640">
              <a:lnSpc>
                <a:spcPct val="120000"/>
              </a:lnSpc>
            </a:pPr>
            <a:r>
              <a:rPr lang="en-US" sz="8000" dirty="0">
                <a:ea typeface="Roboto" panose="02000000000000000000" pitchFamily="2" charset="0"/>
                <a:cs typeface="Arial" panose="020B0604020202020204" pitchFamily="34" charset="0"/>
              </a:rPr>
              <a:t>Cardiac overload increases as the inflammatory marker, sTNF2 increases, but is 40% lower in cannabis-using women living with HIV (WLWH). </a:t>
            </a:r>
            <a:endParaRPr lang="en-US" sz="8000" dirty="0" smtClean="0">
              <a:ea typeface="Roboto" panose="02000000000000000000" pitchFamily="2" charset="0"/>
              <a:cs typeface="Arial" panose="020B0604020202020204" pitchFamily="34" charset="0"/>
            </a:endParaRPr>
          </a:p>
          <a:p>
            <a:pPr marL="548640">
              <a:lnSpc>
                <a:spcPct val="120000"/>
              </a:lnSpc>
            </a:pPr>
            <a:endParaRPr lang="en-US" sz="8000" dirty="0">
              <a:ea typeface="Roboto" panose="02000000000000000000" pitchFamily="2" charset="0"/>
              <a:cs typeface="Arial" panose="020B0604020202020204" pitchFamily="34" charset="0"/>
            </a:endParaRPr>
          </a:p>
          <a:p>
            <a:pPr marL="548640">
              <a:lnSpc>
                <a:spcPct val="120000"/>
              </a:lnSpc>
            </a:pPr>
            <a:r>
              <a:rPr lang="en-US" sz="8000" dirty="0" smtClean="0">
                <a:ea typeface="Roboto" panose="02000000000000000000" pitchFamily="2" charset="0"/>
                <a:cs typeface="Arial" panose="020B0604020202020204" pitchFamily="34" charset="0"/>
              </a:rPr>
              <a:t>Including </a:t>
            </a:r>
            <a:r>
              <a:rPr lang="en-US" sz="8000" dirty="0">
                <a:ea typeface="Roboto" panose="02000000000000000000" pitchFamily="2" charset="0"/>
                <a:cs typeface="Arial" panose="020B0604020202020204" pitchFamily="34" charset="0"/>
              </a:rPr>
              <a:t>cannabis use and sTNF2 levels in cardiovascular risk assessment and treatment goal monitoring may reduce negative CVD outcomes in WLWH. </a:t>
            </a:r>
          </a:p>
        </p:txBody>
      </p:sp>
      <p:sp>
        <p:nvSpPr>
          <p:cNvPr id="17" name="Graphic 18">
            <a:extLst>
              <a:ext uri="{FF2B5EF4-FFF2-40B4-BE49-F238E27FC236}">
                <a16:creationId xmlns:a16="http://schemas.microsoft.com/office/drawing/2014/main" id="{C1210836-80D5-470E-883D-041B85957069}"/>
              </a:ext>
            </a:extLst>
          </p:cNvPr>
          <p:cNvSpPr/>
          <p:nvPr/>
        </p:nvSpPr>
        <p:spPr>
          <a:xfrm>
            <a:off x="6571538" y="1907255"/>
            <a:ext cx="360430" cy="335196"/>
          </a:xfrm>
          <a:custGeom>
            <a:avLst/>
            <a:gdLst>
              <a:gd name="connsiteX0" fmla="*/ 310594 w 327663"/>
              <a:gd name="connsiteY0" fmla="*/ 219906 h 335196"/>
              <a:gd name="connsiteX1" fmla="*/ 246568 w 327663"/>
              <a:gd name="connsiteY1" fmla="*/ 176217 h 335196"/>
              <a:gd name="connsiteX2" fmla="*/ 212295 w 327663"/>
              <a:gd name="connsiteY2" fmla="*/ 176217 h 335196"/>
              <a:gd name="connsiteX3" fmla="*/ 165217 w 327663"/>
              <a:gd name="connsiteY3" fmla="*/ 189022 h 335196"/>
              <a:gd name="connsiteX4" fmla="*/ 118138 w 327663"/>
              <a:gd name="connsiteY4" fmla="*/ 176217 h 335196"/>
              <a:gd name="connsiteX5" fmla="*/ 83866 w 327663"/>
              <a:gd name="connsiteY5" fmla="*/ 176217 h 335196"/>
              <a:gd name="connsiteX6" fmla="*/ 19839 w 327663"/>
              <a:gd name="connsiteY6" fmla="*/ 219906 h 335196"/>
              <a:gd name="connsiteX7" fmla="*/ 1385 w 327663"/>
              <a:gd name="connsiteY7" fmla="*/ 299750 h 335196"/>
              <a:gd name="connsiteX8" fmla="*/ 165970 w 327663"/>
              <a:gd name="connsiteY8" fmla="*/ 335529 h 335196"/>
              <a:gd name="connsiteX9" fmla="*/ 329802 w 327663"/>
              <a:gd name="connsiteY9" fmla="*/ 299750 h 335196"/>
              <a:gd name="connsiteX10" fmla="*/ 310594 w 327663"/>
              <a:gd name="connsiteY10" fmla="*/ 219906 h 335196"/>
              <a:gd name="connsiteX11" fmla="*/ 165593 w 327663"/>
              <a:gd name="connsiteY11" fmla="*/ 154749 h 335196"/>
              <a:gd name="connsiteX12" fmla="*/ 242425 w 327663"/>
              <a:gd name="connsiteY12" fmla="*/ 77918 h 335196"/>
              <a:gd name="connsiteX13" fmla="*/ 165593 w 327663"/>
              <a:gd name="connsiteY13" fmla="*/ 1086 h 335196"/>
              <a:gd name="connsiteX14" fmla="*/ 88762 w 327663"/>
              <a:gd name="connsiteY14" fmla="*/ 77918 h 335196"/>
              <a:gd name="connsiteX15" fmla="*/ 165593 w 327663"/>
              <a:gd name="connsiteY15" fmla="*/ 154749 h 3351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27663" h="335196">
                <a:moveTo>
                  <a:pt x="310594" y="219906"/>
                </a:moveTo>
                <a:cubicBezTo>
                  <a:pt x="287243" y="179983"/>
                  <a:pt x="246568" y="176217"/>
                  <a:pt x="246568" y="176217"/>
                </a:cubicBezTo>
                <a:lnTo>
                  <a:pt x="212295" y="176217"/>
                </a:lnTo>
                <a:cubicBezTo>
                  <a:pt x="198360" y="184126"/>
                  <a:pt x="182541" y="189022"/>
                  <a:pt x="165217" y="189022"/>
                </a:cubicBezTo>
                <a:cubicBezTo>
                  <a:pt x="147892" y="189022"/>
                  <a:pt x="132074" y="184503"/>
                  <a:pt x="118138" y="176217"/>
                </a:cubicBezTo>
                <a:lnTo>
                  <a:pt x="83866" y="176217"/>
                </a:lnTo>
                <a:cubicBezTo>
                  <a:pt x="83866" y="176217"/>
                  <a:pt x="43190" y="179983"/>
                  <a:pt x="19839" y="219906"/>
                </a:cubicBezTo>
                <a:cubicBezTo>
                  <a:pt x="-2758" y="259828"/>
                  <a:pt x="1385" y="299750"/>
                  <a:pt x="1385" y="299750"/>
                </a:cubicBezTo>
                <a:cubicBezTo>
                  <a:pt x="1385" y="299750"/>
                  <a:pt x="37164" y="335529"/>
                  <a:pt x="165970" y="335529"/>
                </a:cubicBezTo>
                <a:cubicBezTo>
                  <a:pt x="294776" y="335529"/>
                  <a:pt x="329802" y="299750"/>
                  <a:pt x="329802" y="299750"/>
                </a:cubicBezTo>
                <a:cubicBezTo>
                  <a:pt x="329802" y="299750"/>
                  <a:pt x="333945" y="259828"/>
                  <a:pt x="310594" y="219906"/>
                </a:cubicBezTo>
                <a:close/>
                <a:moveTo>
                  <a:pt x="165593" y="154749"/>
                </a:moveTo>
                <a:cubicBezTo>
                  <a:pt x="208152" y="154749"/>
                  <a:pt x="242425" y="120477"/>
                  <a:pt x="242425" y="77918"/>
                </a:cubicBezTo>
                <a:cubicBezTo>
                  <a:pt x="242425" y="35359"/>
                  <a:pt x="208152" y="1086"/>
                  <a:pt x="165593" y="1086"/>
                </a:cubicBezTo>
                <a:cubicBezTo>
                  <a:pt x="123035" y="1086"/>
                  <a:pt x="88762" y="35736"/>
                  <a:pt x="88762" y="77918"/>
                </a:cubicBezTo>
                <a:cubicBezTo>
                  <a:pt x="88762" y="120477"/>
                  <a:pt x="123035" y="154749"/>
                  <a:pt x="165593" y="154749"/>
                </a:cubicBezTo>
                <a:close/>
              </a:path>
            </a:pathLst>
          </a:custGeom>
          <a:solidFill>
            <a:schemeClr val="bg1"/>
          </a:solidFill>
          <a:ln w="3663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aphicFrame>
        <p:nvGraphicFramePr>
          <p:cNvPr id="21" name="Table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9113172"/>
              </p:ext>
            </p:extLst>
          </p:nvPr>
        </p:nvGraphicFramePr>
        <p:xfrm>
          <a:off x="30215443" y="5500528"/>
          <a:ext cx="11700592" cy="1921662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493050">
                  <a:extLst>
                    <a:ext uri="{9D8B030D-6E8A-4147-A177-3AD203B41FA5}">
                      <a16:colId xmlns:a16="http://schemas.microsoft.com/office/drawing/2014/main" val="1818366860"/>
                    </a:ext>
                  </a:extLst>
                </a:gridCol>
                <a:gridCol w="3125356">
                  <a:extLst>
                    <a:ext uri="{9D8B030D-6E8A-4147-A177-3AD203B41FA5}">
                      <a16:colId xmlns:a16="http://schemas.microsoft.com/office/drawing/2014/main" val="1990652733"/>
                    </a:ext>
                  </a:extLst>
                </a:gridCol>
                <a:gridCol w="3082186">
                  <a:extLst>
                    <a:ext uri="{9D8B030D-6E8A-4147-A177-3AD203B41FA5}">
                      <a16:colId xmlns:a16="http://schemas.microsoft.com/office/drawing/2014/main" val="1250958057"/>
                    </a:ext>
                  </a:extLst>
                </a:gridCol>
              </a:tblGrid>
              <a:tr h="99946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32385" marT="1079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Unadjusted</a:t>
                      </a:r>
                      <a:r>
                        <a:rPr lang="en-US" sz="1800" b="0" baseline="300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en-US" sz="1800" b="0" baseline="300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Ụ</a:t>
                      </a: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Effects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(95% CI) </a:t>
                      </a:r>
                    </a:p>
                  </a:txBody>
                  <a:tcPr marL="68580" marR="32385" marT="1079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Adjusted  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Effects  (95% CI)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 </a:t>
                      </a:r>
                      <a:r>
                        <a:rPr lang="en-US" sz="1800" b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Final Model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68580" marR="32385" marT="1079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45872"/>
                  </a:ext>
                </a:extLst>
              </a:tr>
              <a:tr h="39797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Age (per 10 years)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32385" marT="1079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1.40 (1.15, 1.70)*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32385" marT="1079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1.28 (1.08, 1.53)*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32385" marT="1079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0654924"/>
                  </a:ext>
                </a:extLst>
              </a:tr>
              <a:tr h="63441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25"/>
                        </a:spcAft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Race/Ethnicity 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  White 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32385" marT="1079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  <a:highlight>
                            <a:srgbClr val="00FFFF"/>
                          </a:highlight>
                          <a:latin typeface="+mj-lt"/>
                        </a:rPr>
                        <a:t> 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(ref) 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32385" marT="1079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 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32385" marT="1079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457859"/>
                  </a:ext>
                </a:extLst>
              </a:tr>
              <a:tr h="39797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  Black/African American 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32385" marT="1079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0.64 (0.39, 1.06)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32385" marT="1079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0.73 (0.48, 1.11)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32385" marT="1079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9870929"/>
                  </a:ext>
                </a:extLst>
              </a:tr>
              <a:tr h="39797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  Latina</a:t>
                      </a:r>
                      <a:r>
                        <a:rPr lang="en-US" sz="1800" b="0" baseline="300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(Ɫ)</a:t>
                      </a: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32385" marT="1079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0.56 (0.28, 1.10)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32385" marT="1079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0.77 (0.45, 1.33)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32385" marT="1079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0294474"/>
                  </a:ext>
                </a:extLst>
              </a:tr>
              <a:tr h="39797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  Multiracial 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32385" marT="1079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1.20 (0.50, 2.88)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32385" marT="1079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1.43 (0.69, 2.96)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32385" marT="1079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5007830"/>
                  </a:ext>
                </a:extLst>
              </a:tr>
              <a:tr h="39797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  Other 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32385" marT="1079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1.61 (0.63, 4.12)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32385" marT="1079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1.49 (0.69, 3.22)    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32385" marT="1079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7819453"/>
                  </a:ext>
                </a:extLst>
              </a:tr>
              <a:tr h="39797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Post-menopausal ᴫ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32385" marT="1079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1.37 (0.95, 1.97)</a:t>
                      </a:r>
                      <a:endParaRPr lang="en-US" sz="1800" b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32385" marT="1079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 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32385" marT="1079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2308518"/>
                  </a:ext>
                </a:extLst>
              </a:tr>
              <a:tr h="39797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Estradiol, (</a:t>
                      </a:r>
                      <a:r>
                        <a:rPr lang="en-US" sz="1800" b="0" dirty="0" err="1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pg</a:t>
                      </a: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/mL) (per 10 units)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32385" marT="1079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1.01 (1.00, 1.02)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32385" marT="1079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 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32385" marT="1079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8260226"/>
                  </a:ext>
                </a:extLst>
              </a:tr>
              <a:tr h="39797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Cocaine/ </a:t>
                      </a:r>
                      <a:r>
                        <a:rPr lang="en-US" sz="1800" b="0" dirty="0" err="1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Benzoylecgonine</a:t>
                      </a: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[5] ꓛ 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32385" marT="1079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1.20 (0.93, 1.54)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32385" marT="1079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 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32385" marT="1079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8103148"/>
                  </a:ext>
                </a:extLst>
              </a:tr>
              <a:tr h="39797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 err="1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Cocaethylene</a:t>
                      </a: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[5] 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32385" marT="1079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1.10 (0.86, 1.42)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32385" marT="1079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 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32385" marT="1079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2049855"/>
                  </a:ext>
                </a:extLst>
              </a:tr>
              <a:tr h="39797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Levamisole [5] 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32385" marT="1079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1.10 (0.88, 1.38)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32385" marT="1079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 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32385" marT="1079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7014427"/>
                  </a:ext>
                </a:extLst>
              </a:tr>
              <a:tr h="39797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Methamphetamine [5] 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32385" marT="1079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1.00 (0.77, 1.30)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32385" marT="1079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 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32385" marT="1079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7479963"/>
                  </a:ext>
                </a:extLst>
              </a:tr>
              <a:tr h="42330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Heroin/Monoacetyl-morphine-6 [5]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32385" marT="1079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0.81 (0.50, 1.32)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32385" marT="1079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 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32385" marT="1079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8923730"/>
                  </a:ext>
                </a:extLst>
              </a:tr>
              <a:tr h="39797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Fentanyl/ </a:t>
                      </a:r>
                      <a:r>
                        <a:rPr lang="en-US" sz="1800" b="0" dirty="0" err="1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Norfentanyl</a:t>
                      </a: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[5] 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32385" marT="1079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1.25 (0.86, 1.82)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32385" marT="1079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 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32385" marT="1079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537364"/>
                  </a:ext>
                </a:extLst>
              </a:tr>
              <a:tr h="39797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Additional opioids 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32385" marT="1079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0.99 (0.78, 1.27)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32385" marT="1079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 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32385" marT="1079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6140579"/>
                  </a:ext>
                </a:extLst>
              </a:tr>
              <a:tr h="38493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Alcohol </a:t>
                      </a:r>
                      <a:r>
                        <a:rPr lang="en-US" sz="1800" b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(ethyl </a:t>
                      </a: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glucuronide) [5] 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32385" marT="1079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0.95 (0.78, 1.16)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32385" marT="1079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 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32385" marT="1079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1157311"/>
                  </a:ext>
                </a:extLst>
              </a:tr>
              <a:tr h="39797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Cannabis (THC) [5]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32385" marT="1079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0.90 (0.73, 1.11)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32385" marT="1079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0.60 (0.44, 0.80)*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32385" marT="1079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7234989"/>
                  </a:ext>
                </a:extLst>
              </a:tr>
              <a:tr h="39797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Cotinine/Nicotine[5] 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32385" marT="1079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0.81 (0.65, 1.02)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32385" marT="1079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 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32385" marT="1079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3813918"/>
                  </a:ext>
                </a:extLst>
              </a:tr>
              <a:tr h="39797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Diabetes [3] 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32385" marT="1079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1.34 (0.87, 2.07)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32385" marT="1079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 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32385" marT="1079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4862848"/>
                  </a:ext>
                </a:extLst>
              </a:tr>
              <a:tr h="39797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Prior myocardial infarction [3] 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32385" marT="1079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1.27 (0.74, 2.18)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32385" marT="1079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 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32385" marT="1079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0923323"/>
                  </a:ext>
                </a:extLst>
              </a:tr>
              <a:tr h="39797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Prior stroke [3] 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32385" marT="1079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1.02 (0.67, 1.56)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32385" marT="1079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 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32385" marT="1079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4183123"/>
                  </a:ext>
                </a:extLst>
              </a:tr>
              <a:tr h="39797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HCV-positive [3] 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32385" marT="1079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1.26 (0.91, 1.73)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32385" marT="1079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 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32385" marT="1079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5920253"/>
                  </a:ext>
                </a:extLst>
              </a:tr>
              <a:tr h="39797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Benzodiazepine [5] ◘ 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32385" marT="1079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1.01 (0.77, 1.32)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32385" marT="1079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 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32385" marT="1079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6022094"/>
                  </a:ext>
                </a:extLst>
              </a:tr>
              <a:tr h="39797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Beta blocker 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32385" marT="1079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1.30 (0.88, 1.93)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32385" marT="1079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 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32385" marT="1079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1043793"/>
                  </a:ext>
                </a:extLst>
              </a:tr>
              <a:tr h="39797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Calcium channel blocker 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32385" marT="1079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1.05 (0.68, 1.63)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32385" marT="1079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 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32385" marT="1079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9063864"/>
                  </a:ext>
                </a:extLst>
              </a:tr>
              <a:tr h="39797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Antihypertensive [5] ‡ 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32385" marT="1079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1.56 (0.94, 2.59)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32385" marT="1079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 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32385" marT="1079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2991116"/>
                  </a:ext>
                </a:extLst>
              </a:tr>
              <a:tr h="39797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Statin [5] Ω 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32385" marT="1079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1.33 (0.72, 2.43)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32385" marT="1079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 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32385" marT="1079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0246906"/>
                  </a:ext>
                </a:extLst>
              </a:tr>
              <a:tr h="39797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Acetaminophen  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32385" marT="1079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1.08 (0.91, 1.29)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32385" marT="1079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 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32385" marT="1079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1918349"/>
                  </a:ext>
                </a:extLst>
              </a:tr>
              <a:tr h="39797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Naloxone [5] 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32385" marT="1079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3.83 (0.90, 16.24)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32385" marT="1079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 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32385" marT="1079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5163993"/>
                  </a:ext>
                </a:extLst>
              </a:tr>
              <a:tr h="39797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Methadone [5] 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32385" marT="1079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1.43 (0.99, 2.05)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32385" marT="1079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 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32385" marT="1079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3082873"/>
                  </a:ext>
                </a:extLst>
              </a:tr>
              <a:tr h="39797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Lidocaine [5] 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32385" marT="1079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1.09 (0.85, 1.38)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32385" marT="1079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 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32385" marT="1079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9584527"/>
                  </a:ext>
                </a:extLst>
              </a:tr>
              <a:tr h="39797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Body Mass Index (BMI) 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32385" marT="1079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1.00 (0.97, 1.02)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32385" marT="1079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 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32385" marT="1079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8833435"/>
                  </a:ext>
                </a:extLst>
              </a:tr>
              <a:tr h="39797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Systolic Blood Pressure 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32385" marT="1079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1.02 (0.97, 1.08)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32385" marT="1079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 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32385" marT="1079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817928"/>
                  </a:ext>
                </a:extLst>
              </a:tr>
              <a:tr h="39797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Diastolic Blood Pressure 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32385" marT="1079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0.97 (0.90, 1.04)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32385" marT="1079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 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32385" marT="1079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3120466"/>
                  </a:ext>
                </a:extLst>
              </a:tr>
              <a:tr h="39797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LDL cholesterol (mg/</a:t>
                      </a:r>
                      <a:r>
                        <a:rPr lang="en-US" sz="1800" b="0" dirty="0" err="1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dL</a:t>
                      </a: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) 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32385" marT="1079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0.97 (0.93, 1.01)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32385" marT="1079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 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32385" marT="1079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9733489"/>
                  </a:ext>
                </a:extLst>
              </a:tr>
              <a:tr h="39797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HDL cholesterol (mg/</a:t>
                      </a:r>
                      <a:r>
                        <a:rPr lang="en-US" sz="1800" b="0" dirty="0" err="1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dL</a:t>
                      </a: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) 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32385" marT="1079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1.04 (0.96, 1.12)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32385" marT="1079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 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32385" marT="1079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3022238"/>
                  </a:ext>
                </a:extLst>
              </a:tr>
              <a:tr h="39797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HIV viral load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32385" marT="1079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highlight>
                            <a:srgbClr val="00FFFF"/>
                          </a:highlight>
                          <a:latin typeface="+mj-lt"/>
                        </a:rPr>
                        <a:t> 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32385" marT="1079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 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32385" marT="1079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943322"/>
                  </a:ext>
                </a:extLst>
              </a:tr>
              <a:tr h="39797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  &lt;50 copies/mL (ref)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32385" marT="1079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03671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(ref)</a:t>
                      </a:r>
                      <a:endParaRPr lang="en-US" sz="18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32385" marT="1079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 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32385" marT="1079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7618892"/>
                  </a:ext>
                </a:extLst>
              </a:tr>
              <a:tr h="39797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    50-199 copies/mL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32385" marT="1079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1.30 (0.64, 2.63)    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32385" marT="1079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 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32385" marT="1079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2521767"/>
                  </a:ext>
                </a:extLst>
              </a:tr>
              <a:tr h="39797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    200-499 copies/mL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32385" marT="1079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1.28 (0.61, 2.69)    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32385" marT="1079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 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32385" marT="1079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3502370"/>
                  </a:ext>
                </a:extLst>
              </a:tr>
              <a:tr h="39797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    500- 999 copies/mL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32385" marT="1079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0.95 (0.49, 1.84)    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32385" marT="1079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 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32385" marT="1079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656094"/>
                  </a:ext>
                </a:extLst>
              </a:tr>
              <a:tr h="39797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    1000+ copies/mL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32385" marT="1079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1.06 (0.66, 1.70)    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32385" marT="1079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 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32385" marT="1079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7021104"/>
                  </a:ext>
                </a:extLst>
              </a:tr>
              <a:tr h="4576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High-sensitivity </a:t>
                      </a:r>
                      <a:r>
                        <a:rPr lang="en-US" sz="1800" b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C-Reactive </a:t>
                      </a: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Protein (mg/L) 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32385" marT="1079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1.02 (0.97, 1.07)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32385" marT="1079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 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32385" marT="1079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8465009"/>
                  </a:ext>
                </a:extLst>
              </a:tr>
              <a:tr h="39797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sCD14, per SD (575.7 ng/ml)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32385" marT="1079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1.32 (1.10, 1.59)*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32385" marT="1079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1.09 (0.90, 1.32)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32385" marT="1079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5615992"/>
                  </a:ext>
                </a:extLst>
              </a:tr>
              <a:tr h="39797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sTNFR2, per SD (3145.4 </a:t>
                      </a:r>
                      <a:r>
                        <a:rPr lang="en-US" sz="1800" b="0" dirty="0" err="1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pg</a:t>
                      </a: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/ml)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32385" marT="1079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1.61 (1.34, 1.93)*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32385" marT="1079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1.66 (1.34, 2.07)*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32385" marT="1079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2211161"/>
                  </a:ext>
                </a:extLst>
              </a:tr>
            </a:tbl>
          </a:graphicData>
        </a:graphic>
      </p:graphicFrame>
      <p:sp>
        <p:nvSpPr>
          <p:cNvPr id="22" name="TextBox 21"/>
          <p:cNvSpPr txBox="1"/>
          <p:nvPr/>
        </p:nvSpPr>
        <p:spPr>
          <a:xfrm>
            <a:off x="30307302" y="4423310"/>
            <a:ext cx="1151687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Longitudinal Associations between Study Factors</a:t>
            </a:r>
            <a:r>
              <a:rPr kumimoji="0" lang="en-US" sz="3200" b="1" i="0" u="none" strike="noStrike" kern="0" cap="none" spc="0" normalizeH="0" baseline="3000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Ɫ</a:t>
            </a: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and NT-</a:t>
            </a:r>
            <a:r>
              <a:rPr kumimoji="0" lang="en-US" sz="3200" b="1" i="0" u="none" strike="noStrike" kern="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proBNP</a:t>
            </a: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(ng/L) (N=74)</a:t>
            </a:r>
            <a:endParaRPr kumimoji="0" lang="en-US" sz="32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0232346" y="24709436"/>
            <a:ext cx="12001499" cy="36471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ⱢLog-transformed data resulted in “fold-difference” effects;  Ụ Adjusted for visit only;  *p&lt;0.05;  </a:t>
            </a:r>
            <a:r>
              <a:rPr kumimoji="0" lang="az-Cyrl-AZ" sz="2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ᴫ &gt;1 </a:t>
            </a:r>
            <a:r>
              <a:rPr kumimoji="0" lang="en-US" sz="2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year since last menstrual period;   (Ɫ)All participants reporting Latina ethnicity regardless of other racial categories mentioned;  [2] ELISA test results;  [3] Self-reported; [5] Positive toxicology results; ꓛ Cocaine, </a:t>
            </a:r>
            <a:r>
              <a:rPr kumimoji="0" lang="en-US" sz="21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Benzoylecgonine</a:t>
            </a:r>
            <a:r>
              <a:rPr kumimoji="0" lang="en-US" sz="2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, </a:t>
            </a:r>
            <a:r>
              <a:rPr kumimoji="0" lang="en-US" sz="21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Ecgonine</a:t>
            </a:r>
            <a:r>
              <a:rPr kumimoji="0" lang="en-US" sz="2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methyl ester or </a:t>
            </a:r>
            <a:r>
              <a:rPr kumimoji="0" lang="en-US" sz="21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Norcocaine</a:t>
            </a:r>
            <a:r>
              <a:rPr kumimoji="0" lang="en-US" sz="2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; Ꙙ Morphine, Codeine, Hydrocodone, Hydromorphone, </a:t>
            </a:r>
            <a:r>
              <a:rPr kumimoji="0" lang="en-US" sz="21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Dihydrocodeine</a:t>
            </a:r>
            <a:r>
              <a:rPr kumimoji="0" lang="en-US" sz="2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, Morphine Glucuronide, Codeine Glucuronide, Promethazine, Oxycodone or </a:t>
            </a:r>
            <a:r>
              <a:rPr kumimoji="0" lang="en-US" sz="21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Oxymorphone</a:t>
            </a:r>
            <a:r>
              <a:rPr kumimoji="0" lang="en-US" sz="2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; ○ Tramadol, O-</a:t>
            </a:r>
            <a:r>
              <a:rPr kumimoji="0" lang="en-US" sz="21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desmethyl</a:t>
            </a:r>
            <a:r>
              <a:rPr kumimoji="0" lang="en-US" sz="2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-cis-tramadol, Meperidine, </a:t>
            </a:r>
            <a:r>
              <a:rPr kumimoji="0" lang="en-US" sz="21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Normeperidine</a:t>
            </a:r>
            <a:r>
              <a:rPr kumimoji="0" lang="en-US" sz="2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or </a:t>
            </a:r>
            <a:r>
              <a:rPr kumimoji="0" lang="en-US" sz="21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Levorphanol</a:t>
            </a:r>
            <a:r>
              <a:rPr kumimoji="0" lang="en-US" sz="2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; ◘ 7-Aminoclonazepam, </a:t>
            </a:r>
            <a:r>
              <a:rPr kumimoji="0" lang="en-US" sz="21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Clonzepam</a:t>
            </a:r>
            <a:r>
              <a:rPr kumimoji="0" lang="en-US" sz="2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, Diazepam, Lorazepam, </a:t>
            </a:r>
            <a:r>
              <a:rPr kumimoji="0" lang="en-US" sz="21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Nordiazepam</a:t>
            </a:r>
            <a:r>
              <a:rPr kumimoji="0" lang="en-US" sz="2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, </a:t>
            </a:r>
            <a:r>
              <a:rPr kumimoji="0" lang="en-US" sz="21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Temazepam</a:t>
            </a:r>
            <a:r>
              <a:rPr kumimoji="0" lang="en-US" sz="2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, </a:t>
            </a:r>
            <a:r>
              <a:rPr kumimoji="0" lang="en-US" sz="21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Oxazepam</a:t>
            </a:r>
            <a:r>
              <a:rPr kumimoji="0" lang="en-US" sz="2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, </a:t>
            </a:r>
            <a:r>
              <a:rPr kumimoji="0" lang="en-US" sz="21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Alprzolam</a:t>
            </a:r>
            <a:r>
              <a:rPr kumimoji="0" lang="en-US" sz="2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, alpha-</a:t>
            </a:r>
            <a:r>
              <a:rPr kumimoji="0" lang="en-US" sz="21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hycroxyalprazolam</a:t>
            </a:r>
            <a:r>
              <a:rPr kumimoji="0" lang="en-US" sz="2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, </a:t>
            </a:r>
            <a:r>
              <a:rPr kumimoji="0" lang="en-US" sz="21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Flurazepam</a:t>
            </a:r>
            <a:r>
              <a:rPr kumimoji="0" lang="en-US" sz="2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, 2-Hydroxyethlflurazepam, </a:t>
            </a:r>
            <a:r>
              <a:rPr kumimoji="0" lang="en-US" sz="21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Desalkylflurazepam</a:t>
            </a:r>
            <a:r>
              <a:rPr kumimoji="0" lang="en-US" sz="2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, </a:t>
            </a:r>
            <a:r>
              <a:rPr kumimoji="0" lang="en-US" sz="21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Flunitrazepam</a:t>
            </a:r>
            <a:r>
              <a:rPr kumimoji="0" lang="en-US" sz="2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, 7-aminoflunitrazepam, N-</a:t>
            </a:r>
            <a:r>
              <a:rPr kumimoji="0" lang="en-US" sz="21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Desmethylflunitrazepam</a:t>
            </a:r>
            <a:r>
              <a:rPr kumimoji="0" lang="en-US" sz="2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, Midazolam, 7-aminontrazepam or </a:t>
            </a:r>
            <a:r>
              <a:rPr kumimoji="0" lang="en-US" sz="21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Etizolam</a:t>
            </a:r>
            <a:r>
              <a:rPr kumimoji="0" lang="en-US" sz="2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;  ‡ Metoprolol, Atenolol, Carvedilol, </a:t>
            </a:r>
            <a:r>
              <a:rPr kumimoji="0" lang="en-US" sz="21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Labetolol</a:t>
            </a:r>
            <a:r>
              <a:rPr kumimoji="0" lang="en-US" sz="2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, Amlodipine, Diltiazem, Verapamil, Furosemide, Hydrochlorothiazide, </a:t>
            </a:r>
            <a:r>
              <a:rPr kumimoji="0" lang="en-US" sz="21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Isosorbide</a:t>
            </a:r>
            <a:r>
              <a:rPr kumimoji="0" lang="en-US" sz="2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</a:t>
            </a:r>
            <a:r>
              <a:rPr kumimoji="0" lang="en-US" sz="21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mononitrate</a:t>
            </a:r>
            <a:r>
              <a:rPr kumimoji="0" lang="en-US" sz="2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, Clonidine, Lisinopril or Losartan; </a:t>
            </a:r>
            <a:r>
              <a:rPr kumimoji="0" lang="el-GR" sz="2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Ω </a:t>
            </a:r>
            <a:r>
              <a:rPr kumimoji="0" lang="en-US" sz="2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Atorvastatin, Pravastatin or </a:t>
            </a:r>
            <a:r>
              <a:rPr kumimoji="0" lang="en-US" sz="21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Simvastati</a:t>
            </a:r>
            <a:r>
              <a:rPr kumimoji="0" lang="en-US" sz="2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</a:t>
            </a:r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333590" y="24628491"/>
            <a:ext cx="5368383" cy="2662154"/>
          </a:xfrm>
          <a:prstGeom prst="rect">
            <a:avLst/>
          </a:prstGeom>
          <a:ln>
            <a:solidFill>
              <a:srgbClr val="002060"/>
            </a:solidFill>
          </a:ln>
        </p:spPr>
      </p:pic>
      <p:sp>
        <p:nvSpPr>
          <p:cNvPr id="25" name="TextBox 24"/>
          <p:cNvSpPr txBox="1"/>
          <p:nvPr/>
        </p:nvSpPr>
        <p:spPr>
          <a:xfrm>
            <a:off x="21591639" y="25062306"/>
            <a:ext cx="6380186" cy="2200602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 smtClean="0">
                <a:cs typeface="Arial" panose="020B0604020202020204" pitchFamily="34" charset="0"/>
              </a:rPr>
              <a:t>This </a:t>
            </a:r>
            <a:r>
              <a:rPr lang="en-US" sz="3200" dirty="0">
                <a:cs typeface="Arial" panose="020B0604020202020204" pitchFamily="34" charset="0"/>
              </a:rPr>
              <a:t>Study was funded by </a:t>
            </a:r>
            <a:endParaRPr lang="en-US" sz="3200" dirty="0" smtClean="0">
              <a:cs typeface="Arial" panose="020B0604020202020204" pitchFamily="34" charset="0"/>
            </a:endParaRPr>
          </a:p>
          <a:p>
            <a:r>
              <a:rPr lang="en-US" sz="3200" dirty="0" smtClean="0">
                <a:cs typeface="Arial" panose="020B0604020202020204" pitchFamily="34" charset="0"/>
              </a:rPr>
              <a:t>the </a:t>
            </a:r>
            <a:r>
              <a:rPr lang="en-US" sz="3200" dirty="0">
                <a:cs typeface="Arial" panose="020B0604020202020204" pitchFamily="34" charset="0"/>
              </a:rPr>
              <a:t>National Institute on Drug </a:t>
            </a:r>
            <a:r>
              <a:rPr lang="en-US" sz="3200" dirty="0" smtClean="0">
                <a:cs typeface="Arial" panose="020B0604020202020204" pitchFamily="34" charset="0"/>
              </a:rPr>
              <a:t>Abuse</a:t>
            </a:r>
          </a:p>
          <a:p>
            <a:r>
              <a:rPr lang="en-US" sz="3200" dirty="0" smtClean="0">
                <a:cs typeface="Arial" panose="020B0604020202020204" pitchFamily="34" charset="0"/>
              </a:rPr>
              <a:t>R01 DA037012</a:t>
            </a:r>
          </a:p>
          <a:p>
            <a:r>
              <a:rPr lang="en-US" sz="3200" dirty="0" smtClean="0">
                <a:cs typeface="Arial" panose="020B0604020202020204" pitchFamily="34" charset="0"/>
              </a:rPr>
              <a:t>K24 DA039780 </a:t>
            </a:r>
          </a:p>
          <a:p>
            <a:endParaRPr lang="en-US" sz="900" dirty="0"/>
          </a:p>
        </p:txBody>
      </p:sp>
      <p:pic>
        <p:nvPicPr>
          <p:cNvPr id="26" name="Picture 25"/>
          <p:cNvPicPr>
            <a:picLocks noChangeAspect="1"/>
          </p:cNvPicPr>
          <p:nvPr/>
        </p:nvPicPr>
        <p:blipFill rotWithShape="1">
          <a:blip r:embed="rId4"/>
          <a:srcRect l="20771" r="18816" b="10614"/>
          <a:stretch/>
        </p:blipFill>
        <p:spPr>
          <a:xfrm>
            <a:off x="24817689" y="26113498"/>
            <a:ext cx="1430216" cy="1003064"/>
          </a:xfrm>
          <a:prstGeom prst="rect">
            <a:avLst/>
          </a:prstGeom>
        </p:spPr>
      </p:pic>
      <p:sp>
        <p:nvSpPr>
          <p:cNvPr id="27" name="TextBox 26">
            <a:extLst>
              <a:ext uri="{FF2B5EF4-FFF2-40B4-BE49-F238E27FC236}">
                <a16:creationId xmlns:a16="http://schemas.microsoft.com/office/drawing/2014/main" id="{F98AF760-C359-4592-BF1F-0C7A94DA9F89}"/>
              </a:ext>
            </a:extLst>
          </p:cNvPr>
          <p:cNvSpPr txBox="1"/>
          <p:nvPr/>
        </p:nvSpPr>
        <p:spPr>
          <a:xfrm>
            <a:off x="687926" y="4484659"/>
            <a:ext cx="11566420" cy="100893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sz="4389" b="1" dirty="0">
                <a:cs typeface="Arial" panose="020B0604020202020204" pitchFamily="34" charset="0"/>
              </a:rPr>
              <a:t>INTRO</a:t>
            </a:r>
          </a:p>
          <a:p>
            <a:pPr>
              <a:lnSpc>
                <a:spcPct val="110000"/>
              </a:lnSpc>
            </a:pPr>
            <a:r>
              <a:rPr lang="en-US" sz="4389" dirty="0">
                <a:cs typeface="Arial" panose="020B0604020202020204" pitchFamily="34" charset="0"/>
              </a:rPr>
              <a:t>Risks of cardiovascular disease (CVD) and heart failure (HF) are high in PLWH and differ by sex. </a:t>
            </a:r>
            <a:r>
              <a:rPr lang="en-US" sz="4389" dirty="0" smtClean="0">
                <a:cs typeface="Arial" panose="020B0604020202020204" pitchFamily="34" charset="0"/>
              </a:rPr>
              <a:t>Few </a:t>
            </a:r>
            <a:r>
              <a:rPr lang="en-US" sz="4389" dirty="0">
                <a:cs typeface="Arial" panose="020B0604020202020204" pitchFamily="34" charset="0"/>
              </a:rPr>
              <a:t>CVD-related studies focus on drug </a:t>
            </a:r>
            <a:r>
              <a:rPr lang="en-US" sz="4389" dirty="0" smtClean="0">
                <a:cs typeface="Arial" panose="020B0604020202020204" pitchFamily="34" charset="0"/>
              </a:rPr>
              <a:t>use, yet it is high in PLWH. </a:t>
            </a:r>
            <a:endParaRPr lang="en-US" sz="4389" dirty="0">
              <a:cs typeface="Arial" panose="020B0604020202020204" pitchFamily="34" charset="0"/>
            </a:endParaRPr>
          </a:p>
          <a:p>
            <a:pPr>
              <a:lnSpc>
                <a:spcPct val="110000"/>
              </a:lnSpc>
            </a:pPr>
            <a:endParaRPr lang="en-US" sz="2000" b="1" dirty="0">
              <a:cs typeface="Arial" panose="020B0604020202020204" pitchFamily="34" charset="0"/>
            </a:endParaRPr>
          </a:p>
          <a:p>
            <a:pPr>
              <a:lnSpc>
                <a:spcPct val="110000"/>
              </a:lnSpc>
            </a:pPr>
            <a:r>
              <a:rPr lang="en-US" sz="4389" b="1" dirty="0" smtClean="0">
                <a:cs typeface="Arial" panose="020B0604020202020204" pitchFamily="34" charset="0"/>
              </a:rPr>
              <a:t>METHODS</a:t>
            </a:r>
            <a:endParaRPr lang="en-US" sz="4389" dirty="0">
              <a:cs typeface="Arial" panose="020B0604020202020204" pitchFamily="34" charset="0"/>
            </a:endParaRPr>
          </a:p>
          <a:p>
            <a:pPr marL="418018" indent="-418018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4389" dirty="0">
                <a:cs typeface="Arial" panose="020B0604020202020204" pitchFamily="34" charset="0"/>
              </a:rPr>
              <a:t>We recruited </a:t>
            </a:r>
            <a:r>
              <a:rPr lang="en-US" sz="4389" dirty="0" smtClean="0">
                <a:cs typeface="Arial" panose="020B0604020202020204" pitchFamily="34" charset="0"/>
              </a:rPr>
              <a:t>74 </a:t>
            </a:r>
            <a:r>
              <a:rPr lang="en-US" sz="4389" dirty="0">
                <a:cs typeface="Arial" panose="020B0604020202020204" pitchFamily="34" charset="0"/>
              </a:rPr>
              <a:t>women living </a:t>
            </a:r>
            <a:r>
              <a:rPr lang="en-US" sz="4389" dirty="0" smtClean="0">
                <a:cs typeface="Arial" panose="020B0604020202020204" pitchFamily="34" charset="0"/>
              </a:rPr>
              <a:t>with HIV (WLWH) from San </a:t>
            </a:r>
            <a:r>
              <a:rPr lang="en-US" sz="4389" dirty="0">
                <a:cs typeface="Arial" panose="020B0604020202020204" pitchFamily="34" charset="0"/>
              </a:rPr>
              <a:t>Francisco </a:t>
            </a:r>
            <a:r>
              <a:rPr lang="en-US" sz="4389" dirty="0" smtClean="0">
                <a:cs typeface="Arial" panose="020B0604020202020204" pitchFamily="34" charset="0"/>
              </a:rPr>
              <a:t>community and clinic settings.</a:t>
            </a:r>
            <a:endParaRPr lang="en-US" sz="4389" dirty="0">
              <a:cs typeface="Arial" panose="020B0604020202020204" pitchFamily="34" charset="0"/>
            </a:endParaRPr>
          </a:p>
          <a:p>
            <a:pPr marL="418018" indent="-418018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4389" dirty="0">
                <a:cs typeface="Arial" panose="020B0604020202020204" pitchFamily="34" charset="0"/>
              </a:rPr>
              <a:t>We used GEE models to </a:t>
            </a:r>
            <a:r>
              <a:rPr lang="en-US" sz="4389" dirty="0" smtClean="0">
                <a:cs typeface="Arial" panose="020B0604020202020204" pitchFamily="34" charset="0"/>
              </a:rPr>
              <a:t>assess associations between multiple drugs and cardiac overload, measured by NT-</a:t>
            </a:r>
            <a:r>
              <a:rPr lang="en-US" sz="4389" dirty="0" err="1" smtClean="0">
                <a:cs typeface="Arial" panose="020B0604020202020204" pitchFamily="34" charset="0"/>
              </a:rPr>
              <a:t>proBNP</a:t>
            </a:r>
            <a:r>
              <a:rPr lang="en-US" sz="4389" dirty="0" smtClean="0">
                <a:cs typeface="Arial" panose="020B0604020202020204" pitchFamily="34" charset="0"/>
              </a:rPr>
              <a:t>, at six monthly time points per study participant.</a:t>
            </a:r>
            <a:endParaRPr lang="en-US" sz="4389" dirty="0">
              <a:cs typeface="Arial" panose="020B0604020202020204" pitchFamily="34" charset="0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643038D2-6694-4FF1-AFD6-35D55E87C41A}"/>
              </a:ext>
            </a:extLst>
          </p:cNvPr>
          <p:cNvSpPr/>
          <p:nvPr/>
        </p:nvSpPr>
        <p:spPr>
          <a:xfrm>
            <a:off x="734906" y="14881351"/>
            <a:ext cx="11609494" cy="132643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</a:pPr>
            <a:r>
              <a:rPr lang="en-US" sz="4389" b="1" dirty="0">
                <a:cs typeface="Arial" panose="020B0604020202020204" pitchFamily="34" charset="0"/>
              </a:rPr>
              <a:t>RESULTS</a:t>
            </a:r>
          </a:p>
          <a:p>
            <a:pPr marL="418018" indent="-418018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4389" dirty="0" smtClean="0">
                <a:cs typeface="Arial" panose="020B0604020202020204" pitchFamily="34" charset="0"/>
              </a:rPr>
              <a:t>Among 19 substances and pharmaceutical drugs tested, cannabis was the only one significantly, and negatively associated with NT-</a:t>
            </a:r>
            <a:r>
              <a:rPr lang="en-US" sz="4389" dirty="0" err="1" smtClean="0">
                <a:cs typeface="Arial" panose="020B0604020202020204" pitchFamily="34" charset="0"/>
              </a:rPr>
              <a:t>proBNP</a:t>
            </a:r>
            <a:r>
              <a:rPr lang="en-US" sz="4389" dirty="0" smtClean="0">
                <a:cs typeface="Arial" panose="020B0604020202020204" pitchFamily="34" charset="0"/>
              </a:rPr>
              <a:t> (adjusted OR=0.60).</a:t>
            </a:r>
            <a:endParaRPr lang="en-US" sz="4389" dirty="0">
              <a:cs typeface="Arial" panose="020B0604020202020204" pitchFamily="34" charset="0"/>
            </a:endParaRPr>
          </a:p>
          <a:p>
            <a:pPr marL="418018" indent="-418018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4389" dirty="0" smtClean="0">
                <a:cs typeface="Arial" panose="020B0604020202020204" pitchFamily="34" charset="0"/>
              </a:rPr>
              <a:t>sTNFR2 was also significantly, and positively associated with NT-</a:t>
            </a:r>
            <a:r>
              <a:rPr lang="en-US" sz="4389" dirty="0" err="1" smtClean="0">
                <a:cs typeface="Arial" panose="020B0604020202020204" pitchFamily="34" charset="0"/>
              </a:rPr>
              <a:t>proBNP</a:t>
            </a:r>
            <a:r>
              <a:rPr lang="en-US" sz="4389" dirty="0" smtClean="0">
                <a:cs typeface="Arial" panose="020B0604020202020204" pitchFamily="34" charset="0"/>
              </a:rPr>
              <a:t> (Adjusted OR per SD [3145 </a:t>
            </a:r>
            <a:r>
              <a:rPr lang="en-US" sz="4389" dirty="0" err="1" smtClean="0">
                <a:cs typeface="Arial" panose="020B0604020202020204" pitchFamily="34" charset="0"/>
              </a:rPr>
              <a:t>pg</a:t>
            </a:r>
            <a:r>
              <a:rPr lang="en-US" sz="4389" dirty="0" smtClean="0">
                <a:cs typeface="Arial" panose="020B0604020202020204" pitchFamily="34" charset="0"/>
              </a:rPr>
              <a:t>/mL]=1.66). The addition of sTNFR2 did not change the association with cannabis.</a:t>
            </a:r>
          </a:p>
          <a:p>
            <a:pPr marL="418018" indent="-418018">
              <a:lnSpc>
                <a:spcPct val="110000"/>
              </a:lnSpc>
              <a:buFont typeface="Arial" panose="020B0604020202020204" pitchFamily="34" charset="0"/>
              <a:buChar char="•"/>
            </a:pPr>
            <a:endParaRPr lang="en-US" sz="1200" dirty="0" smtClean="0">
              <a:cs typeface="Arial" panose="020B0604020202020204" pitchFamily="34" charset="0"/>
            </a:endParaRPr>
          </a:p>
          <a:p>
            <a:pPr>
              <a:lnSpc>
                <a:spcPct val="110000"/>
              </a:lnSpc>
            </a:pPr>
            <a:endParaRPr lang="en-US" sz="2000" b="1" dirty="0">
              <a:cs typeface="Arial" panose="020B0604020202020204" pitchFamily="34" charset="0"/>
            </a:endParaRPr>
          </a:p>
          <a:p>
            <a:pPr>
              <a:lnSpc>
                <a:spcPct val="110000"/>
              </a:lnSpc>
            </a:pPr>
            <a:r>
              <a:rPr lang="en-US" sz="4389" b="1" dirty="0" smtClean="0">
                <a:cs typeface="Arial" panose="020B0604020202020204" pitchFamily="34" charset="0"/>
              </a:rPr>
              <a:t>DISCUSSION</a:t>
            </a:r>
            <a:endParaRPr lang="en-US" sz="4389" dirty="0" smtClean="0">
              <a:cs typeface="Arial" panose="020B0604020202020204" pitchFamily="34" charset="0"/>
            </a:endParaRPr>
          </a:p>
          <a:p>
            <a:pPr>
              <a:lnSpc>
                <a:spcPct val="110000"/>
              </a:lnSpc>
            </a:pPr>
            <a:r>
              <a:rPr lang="en-US" sz="4389" dirty="0" smtClean="0">
                <a:cs typeface="Arial" panose="020B0604020202020204" pitchFamily="34" charset="0"/>
              </a:rPr>
              <a:t>Among </a:t>
            </a:r>
            <a:r>
              <a:rPr lang="en-US" sz="4389" dirty="0">
                <a:cs typeface="Arial" panose="020B0604020202020204" pitchFamily="34" charset="0"/>
              </a:rPr>
              <a:t>polydrug-using WLWH, </a:t>
            </a:r>
            <a:r>
              <a:rPr lang="en-US" sz="4389" dirty="0" smtClean="0">
                <a:cs typeface="Arial" panose="020B0604020202020204" pitchFamily="34" charset="0"/>
              </a:rPr>
              <a:t>cardiac overload increases </a:t>
            </a:r>
            <a:r>
              <a:rPr lang="en-US" sz="4389" dirty="0">
                <a:cs typeface="Arial" panose="020B0604020202020204" pitchFamily="34" charset="0"/>
              </a:rPr>
              <a:t>as sTNFR2 increases, but </a:t>
            </a:r>
            <a:r>
              <a:rPr lang="en-US" sz="4389" dirty="0" smtClean="0">
                <a:cs typeface="Arial" panose="020B0604020202020204" pitchFamily="34" charset="0"/>
              </a:rPr>
              <a:t>is </a:t>
            </a:r>
            <a:r>
              <a:rPr lang="en-US" sz="4389" dirty="0">
                <a:cs typeface="Arial" panose="020B0604020202020204" pitchFamily="34" charset="0"/>
              </a:rPr>
              <a:t>40% lower among cannabis users. </a:t>
            </a:r>
            <a:r>
              <a:rPr lang="en-US" sz="4389" dirty="0" smtClean="0">
                <a:cs typeface="Arial" panose="020B0604020202020204" pitchFamily="34" charset="0"/>
              </a:rPr>
              <a:t>Whether </a:t>
            </a:r>
            <a:r>
              <a:rPr lang="en-US" sz="4389" dirty="0">
                <a:cs typeface="Arial" panose="020B0604020202020204" pitchFamily="34" charset="0"/>
              </a:rPr>
              <a:t>including recent cannabis use </a:t>
            </a:r>
            <a:r>
              <a:rPr lang="en-US" sz="4389" dirty="0" smtClean="0">
                <a:cs typeface="Arial" panose="020B0604020202020204" pitchFamily="34" charset="0"/>
              </a:rPr>
              <a:t>and the inflammatory marker, sTNFR2 would improve CVD </a:t>
            </a:r>
            <a:r>
              <a:rPr lang="en-US" sz="4389" dirty="0">
                <a:cs typeface="Arial" panose="020B0604020202020204" pitchFamily="34" charset="0"/>
              </a:rPr>
              <a:t>risk assessment </a:t>
            </a:r>
            <a:r>
              <a:rPr lang="en-US" sz="4389" dirty="0" smtClean="0">
                <a:cs typeface="Arial" panose="020B0604020202020204" pitchFamily="34" charset="0"/>
              </a:rPr>
              <a:t>and CVD treatment goal assessment </a:t>
            </a:r>
            <a:r>
              <a:rPr lang="en-US" sz="4389" dirty="0">
                <a:cs typeface="Arial" panose="020B0604020202020204" pitchFamily="34" charset="0"/>
              </a:rPr>
              <a:t>merits further investigation.</a:t>
            </a:r>
          </a:p>
        </p:txBody>
      </p:sp>
    </p:spTree>
    <p:extLst>
      <p:ext uri="{BB962C8B-B14F-4D97-AF65-F5344CB8AC3E}">
        <p14:creationId xmlns:p14="http://schemas.microsoft.com/office/powerpoint/2010/main" val="1125118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117</TotalTime>
  <Words>1075</Words>
  <Application>Microsoft Office PowerPoint</Application>
  <PresentationFormat>Custom</PresentationFormat>
  <Paragraphs>171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Calibri</vt:lpstr>
      <vt:lpstr>Calibri Light</vt:lpstr>
      <vt:lpstr>Century Gothic</vt:lpstr>
      <vt:lpstr>Lato</vt:lpstr>
      <vt:lpstr>Roboto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Mona Dolan</dc:creator>
  <cp:lastModifiedBy>Riley, Elise</cp:lastModifiedBy>
  <cp:revision>21</cp:revision>
  <dcterms:created xsi:type="dcterms:W3CDTF">2016-06-23T11:49:10Z</dcterms:created>
  <dcterms:modified xsi:type="dcterms:W3CDTF">2020-06-26T15:06:42Z</dcterms:modified>
</cp:coreProperties>
</file>